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13716000" cx="24384000"/>
  <p:notesSz cx="7010400" cy="9296400"/>
  <p:embeddedFontLst>
    <p:embeddedFont>
      <p:font typeface="Gill Sans"/>
      <p:regular r:id="rId38"/>
      <p:bold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FAE6EC-A742-4FC2-A93B-190C702AEC89}">
  <a:tblStyle styleId="{C7FAE6EC-A742-4FC2-A93B-190C702AEC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4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GillSans-bold.fntdata"/><Relationship Id="rId16" Type="http://schemas.openxmlformats.org/officeDocument/2006/relationships/slide" Target="slides/slide10.xml"/><Relationship Id="rId38" Type="http://schemas.openxmlformats.org/officeDocument/2006/relationships/font" Target="fonts/Gill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7" name="Google Shape;267;p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1ac7bc22b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d1ac7bc22b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d1ac7bc22b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26c607e93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d26c607e93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d26c607e93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26c607e93_0_1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26c607e93_0_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d26c607e93_0_1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cd589bc8ea_0_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cd589bc8ea_0_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1cd589bc8ea_0_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begin directing students toward a possible problems with the dataset. </a:t>
            </a:r>
            <a:r>
              <a:rPr b="1" lang="en-US"/>
              <a:t>WALK THROUGH</a:t>
            </a:r>
            <a:r>
              <a:rPr lang="en-US"/>
              <a:t> how to generate the visualization on the slide. </a:t>
            </a:r>
            <a:r>
              <a:rPr b="1" lang="en-US"/>
              <a:t>ASK </a:t>
            </a:r>
            <a:r>
              <a:rPr lang="en-US"/>
              <a:t>the questions on the slide, and </a:t>
            </a:r>
            <a:r>
              <a:rPr b="1" lang="en-US"/>
              <a:t>COMMENT </a:t>
            </a:r>
            <a:r>
              <a:rPr lang="en-US"/>
              <a:t>on their responses.</a:t>
            </a:r>
            <a:endParaRPr/>
          </a:p>
        </p:txBody>
      </p:sp>
      <p:sp>
        <p:nvSpPr>
          <p:cNvPr id="380" name="Google Shape;380;p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an overview of grouping, binning, and aggregation. </a:t>
            </a:r>
            <a:r>
              <a:rPr b="1" lang="en-US"/>
              <a:t>DEFINE</a:t>
            </a:r>
            <a:r>
              <a:rPr lang="en-US"/>
              <a:t> each chunking strategy and </a:t>
            </a:r>
            <a:r>
              <a:rPr b="1" lang="en-US"/>
              <a:t>PROVIDE</a:t>
            </a:r>
            <a:r>
              <a:rPr lang="en-US"/>
              <a:t> its associated command in the column dropdown menu.</a:t>
            </a:r>
            <a:endParaRPr/>
          </a:p>
        </p:txBody>
      </p:sp>
      <p:sp>
        <p:nvSpPr>
          <p:cNvPr id="389" name="Google Shape;389;p1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point out where the newly generated information will appear in the Tableau UI. It is also a transition into working with aggregation and grouping.</a:t>
            </a:r>
            <a:endParaRPr/>
          </a:p>
        </p:txBody>
      </p:sp>
      <p:sp>
        <p:nvSpPr>
          <p:cNvPr id="401" name="Google Shape;401;p1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allow students to generate the first visualization to be manipulated this session, a bar graph for total population by continent. </a:t>
            </a:r>
            <a:r>
              <a:rPr b="1" lang="en-US"/>
              <a:t>WALK THROUGH</a:t>
            </a:r>
            <a:r>
              <a:rPr lang="en-US"/>
              <a:t> how to generate the image above.</a:t>
            </a:r>
            <a:endParaRPr/>
          </a:p>
        </p:txBody>
      </p:sp>
      <p:sp>
        <p:nvSpPr>
          <p:cNvPr id="410" name="Google Shape;410;p1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demonstrate how to sort plotted graph data by toggling the icon on the appropriate axis.</a:t>
            </a:r>
            <a:endParaRPr/>
          </a:p>
        </p:txBody>
      </p:sp>
      <p:sp>
        <p:nvSpPr>
          <p:cNvPr id="419" name="Google Shape;419;p1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draw students’ attention to how sorting the data has raised some potential data integrity concerns. </a:t>
            </a:r>
            <a:r>
              <a:rPr b="1" lang="en-US"/>
              <a:t>REMIND </a:t>
            </a:r>
            <a:r>
              <a:rPr lang="en-US"/>
              <a:t>students that we had similar concerns at the end of the previous session. </a:t>
            </a:r>
            <a:r>
              <a:rPr b="1" lang="en-US"/>
              <a:t>ASK</a:t>
            </a:r>
            <a:r>
              <a:rPr lang="en-US"/>
              <a:t> the questions on the slide, and </a:t>
            </a:r>
            <a:r>
              <a:rPr b="1" lang="en-US"/>
              <a:t>COMMENT </a:t>
            </a:r>
            <a:r>
              <a:rPr lang="en-US"/>
              <a:t>on their responses.</a:t>
            </a:r>
            <a:endParaRPr/>
          </a:p>
        </p:txBody>
      </p:sp>
      <p:sp>
        <p:nvSpPr>
          <p:cNvPr id="429" name="Google Shape;429;p1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define the different data types and database connections Tableau supports from the Connect panel.</a:t>
            </a:r>
            <a:endParaRPr/>
          </a:p>
        </p:txBody>
      </p:sp>
      <p:sp>
        <p:nvSpPr>
          <p:cNvPr id="273" name="Google Shape;273;p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concept of aggregation in Tableau. </a:t>
            </a:r>
            <a:r>
              <a:rPr b="1" lang="en-US"/>
              <a:t>SUGGEST</a:t>
            </a:r>
            <a:r>
              <a:rPr lang="en-US"/>
              <a:t> that exploring the data reveals that Tableau may be counting population levels for the same country multiple times, if the value occurs on multiple rows of the table. </a:t>
            </a:r>
            <a:r>
              <a:rPr b="1" lang="en-US"/>
              <a:t>EXPLAIN</a:t>
            </a:r>
            <a:r>
              <a:rPr lang="en-US"/>
              <a:t> that we will need to change the way Tableau hierarchically organizes the data to get an accurate visualization.</a:t>
            </a:r>
            <a:endParaRPr/>
          </a:p>
        </p:txBody>
      </p:sp>
      <p:sp>
        <p:nvSpPr>
          <p:cNvPr id="438" name="Google Shape;438;p1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continue rectifying the data integrity problem by looking at how Tableau is aggregating population.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INSTRUCT </a:t>
            </a:r>
            <a:r>
              <a:rPr lang="en-US"/>
              <a:t>students to hover over the population aggregation function to bring up the drop-down menu, then to switch the aggregation to “attribute.” </a:t>
            </a:r>
            <a:r>
              <a:rPr b="1" lang="en-US"/>
              <a:t>EXPLAIN</a:t>
            </a:r>
            <a:r>
              <a:rPr lang="en-US"/>
              <a:t> what this transformation has done to the data visualization.</a:t>
            </a:r>
            <a:endParaRPr/>
          </a:p>
        </p:txBody>
      </p:sp>
      <p:sp>
        <p:nvSpPr>
          <p:cNvPr id="448" name="Google Shape;448;p1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revisit the bar chart visualization of population by country (by continent). </a:t>
            </a:r>
            <a:r>
              <a:rPr b="1" lang="en-US"/>
              <a:t>POINT OUT</a:t>
            </a:r>
            <a:r>
              <a:rPr lang="en-US"/>
              <a:t> how changing Tableau’s aggregation of population data has affected the visualization.</a:t>
            </a:r>
            <a:endParaRPr/>
          </a:p>
        </p:txBody>
      </p:sp>
      <p:sp>
        <p:nvSpPr>
          <p:cNvPr id="459" name="Google Shape;459;p1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demonstrate how aggregation formulas can be used to calculate other properties of the data. </a:t>
            </a:r>
            <a:r>
              <a:rPr b="1" lang="en-US"/>
              <a:t>EXPLAIN</a:t>
            </a:r>
            <a:r>
              <a:rPr lang="en-US"/>
              <a:t> the various inputs in the Columns and Rows fields, then </a:t>
            </a:r>
            <a:r>
              <a:rPr b="1" lang="en-US"/>
              <a:t>REVIEW</a:t>
            </a:r>
            <a:r>
              <a:rPr lang="en-US"/>
              <a:t> the aggregation formula and its effect on the visualization.</a:t>
            </a:r>
            <a:endParaRPr/>
          </a:p>
        </p:txBody>
      </p:sp>
      <p:sp>
        <p:nvSpPr>
          <p:cNvPr id="468" name="Google Shape;468;p1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1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survey the concept of binning in Tableau. </a:t>
            </a:r>
            <a:r>
              <a:rPr b="1" lang="en-US"/>
              <a:t>EXPLAIN</a:t>
            </a:r>
            <a:r>
              <a:rPr lang="en-US"/>
              <a:t> what bins represent with respect to the dataset, then </a:t>
            </a:r>
            <a:r>
              <a:rPr b="1" lang="en-US"/>
              <a:t>WALK THROUGH</a:t>
            </a:r>
            <a:r>
              <a:rPr lang="en-US"/>
              <a:t> creating the “Population (country.csv) (bin)” as shown on screen. </a:t>
            </a:r>
            <a:r>
              <a:rPr b="1" lang="en-US"/>
              <a:t>DEMONSTRATE</a:t>
            </a:r>
            <a:r>
              <a:rPr lang="en-US"/>
              <a:t> the use of the Suggest Bin Size function.</a:t>
            </a:r>
            <a:endParaRPr/>
          </a:p>
        </p:txBody>
      </p:sp>
      <p:sp>
        <p:nvSpPr>
          <p:cNvPr id="488" name="Google Shape;488;p2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show how the countries are sorted into the bins Tableau suggested.</a:t>
            </a:r>
            <a:endParaRPr/>
          </a:p>
        </p:txBody>
      </p:sp>
      <p:sp>
        <p:nvSpPr>
          <p:cNvPr id="498" name="Google Shape;498;p2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explain the concept of grouping in Tableau.  </a:t>
            </a:r>
            <a:r>
              <a:rPr b="1" lang="en-US"/>
              <a:t>EXPLAIN</a:t>
            </a:r>
            <a:r>
              <a:rPr lang="en-US"/>
              <a:t> what groups represent with respect to the dataset, then </a:t>
            </a:r>
            <a:r>
              <a:rPr b="1" lang="en-US"/>
              <a:t>WALK THROUGH</a:t>
            </a:r>
            <a:r>
              <a:rPr lang="en-US"/>
              <a:t> creating the alphabetized “Language (group)” as shown on screen. </a:t>
            </a:r>
            <a:r>
              <a:rPr b="1" lang="en-US"/>
              <a:t>DEMONSTRATE</a:t>
            </a:r>
            <a:r>
              <a:rPr lang="en-US"/>
              <a:t> the creation of the categories here.</a:t>
            </a:r>
            <a:endParaRPr/>
          </a:p>
        </p:txBody>
      </p:sp>
      <p:sp>
        <p:nvSpPr>
          <p:cNvPr id="507" name="Google Shape;507;p2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p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2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instruct students to import a few CSV files for manipulation.</a:t>
            </a:r>
            <a:endParaRPr/>
          </a:p>
        </p:txBody>
      </p:sp>
      <p:sp>
        <p:nvSpPr>
          <p:cNvPr id="282" name="Google Shape;282;p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2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3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3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a schematic overview of the components of the world database students will be manipulating in this module.</a:t>
            </a:r>
            <a:endParaRPr/>
          </a:p>
        </p:txBody>
      </p:sp>
      <p:sp>
        <p:nvSpPr>
          <p:cNvPr id="293" name="Google Shape;293;p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recap the Relationships feature, which has taken the place of joins in Tableau as the default option for combining datasets.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recap examples of how relationships support various join types.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/>
              <a:t>ASK</a:t>
            </a:r>
            <a:r>
              <a:rPr lang="en-US"/>
              <a:t> students the question under the graphic and </a:t>
            </a:r>
            <a:r>
              <a:rPr b="1" lang="en-US"/>
              <a:t>COMMENT </a:t>
            </a:r>
            <a:r>
              <a:rPr lang="en-US"/>
              <a:t>on their responses. </a:t>
            </a:r>
            <a:r>
              <a:rPr b="1" lang="en-US"/>
              <a:t>HINT: </a:t>
            </a:r>
            <a:r>
              <a:rPr lang="en-US"/>
              <a:t>You might want to refer back to slide 4 (and display it for people to use as a reference).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answer is </a:t>
            </a:r>
            <a:r>
              <a:rPr b="1" lang="en-US"/>
              <a:t>country code</a:t>
            </a:r>
            <a:r>
              <a:rPr lang="en-US"/>
              <a:t> (not country name, which is not part of the language dataset).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d1ac7bc22b_0_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d1ac7bc22b_0_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d1ac7bc22b_0_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make students aware of the Kaggle and Data.World repositories that were introduced during the Capstone </a:t>
            </a:r>
            <a:r>
              <a:rPr lang="en-US"/>
              <a:t>presentation</a:t>
            </a:r>
            <a:r>
              <a:rPr lang="en-US"/>
              <a:t> nd can be used to find a dataset for their capstone project. </a:t>
            </a:r>
            <a:r>
              <a:rPr b="1" lang="en-US"/>
              <a:t>Give students 7 minutes to browse individually.</a:t>
            </a:r>
            <a:r>
              <a:rPr lang="en-US"/>
              <a:t> Then </a:t>
            </a:r>
            <a:r>
              <a:rPr b="1" lang="en-US"/>
              <a:t>ASK</a:t>
            </a:r>
            <a:r>
              <a:rPr lang="en-US"/>
              <a:t> students to share the results of their browsing by turning on their microphones or leaving a note in the chat. This activity should take approximately </a:t>
            </a:r>
            <a:r>
              <a:rPr b="1" lang="en-US"/>
              <a:t>10-15 minutes total</a:t>
            </a:r>
            <a:r>
              <a:rPr lang="en-US"/>
              <a:t>.</a:t>
            </a:r>
            <a:endParaRPr/>
          </a:p>
        </p:txBody>
      </p:sp>
      <p:sp>
        <p:nvSpPr>
          <p:cNvPr id="327" name="Google Shape;327;p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6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6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7" name="Google Shape;157;p24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0" name="Google Shape;160;p24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73" name="Google Shape;173;p25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5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3" name="Google Shape;183;p26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8" name="Google Shape;1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7" name="Google Shape;207;p29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12" name="Google Shape;21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1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8" name="Google Shape;2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9" name="Google Shape;2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1" name="Google Shape;2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2" name="Google Shape;24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8" name="Google Shape;24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9" name="Google Shape;2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5" name="Google Shape;255;p36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7" name="Google Shape;257;p36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831200" y="2208532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2" name="Google Shape;6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1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95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○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95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■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95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95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○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95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■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95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95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○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95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■"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2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2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" TargetMode="External"/><Relationship Id="rId4" Type="http://schemas.openxmlformats.org/officeDocument/2006/relationships/hyperlink" Target="https://www.kaggle.com/" TargetMode="External"/><Relationship Id="rId5" Type="http://schemas.openxmlformats.org/officeDocument/2006/relationships/hyperlink" Target="https://data.world/" TargetMode="External"/><Relationship Id="rId6" Type="http://schemas.openxmlformats.org/officeDocument/2006/relationships/hyperlink" Target="https://data.worl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3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the tables using joins</a:t>
            </a:r>
            <a:endParaRPr/>
          </a:p>
        </p:txBody>
      </p:sp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join the </a:t>
            </a:r>
            <a:r>
              <a:rPr b="1" lang="en-US"/>
              <a:t>city</a:t>
            </a:r>
            <a:r>
              <a:rPr lang="en-US"/>
              <a:t>, </a:t>
            </a:r>
            <a:r>
              <a:rPr b="1" lang="en-US"/>
              <a:t>country</a:t>
            </a:r>
            <a:r>
              <a:rPr lang="en-US"/>
              <a:t>, and </a:t>
            </a:r>
            <a:r>
              <a:rPr b="1" lang="en-US"/>
              <a:t>countrylanguage</a:t>
            </a:r>
            <a:r>
              <a:rPr lang="en-US"/>
              <a:t> tables</a:t>
            </a:r>
            <a:r>
              <a:rPr lang="en-US"/>
              <a:t> using joins.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Step1:</a:t>
            </a:r>
            <a:r>
              <a:rPr lang="en-US"/>
              <a:t> Drag the city table into the canvas.</a:t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925" y="3360625"/>
            <a:ext cx="10756827" cy="855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Step 2: </a:t>
            </a:r>
            <a:r>
              <a:rPr lang="en-US"/>
              <a:t>Select </a:t>
            </a:r>
            <a:r>
              <a:rPr b="1" lang="en-US"/>
              <a:t>Open</a:t>
            </a:r>
            <a:r>
              <a:rPr lang="en-US"/>
              <a:t> from the menu or double-click the first table to open the join canvas (physical layer).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Step 3:</a:t>
            </a:r>
            <a:r>
              <a:rPr lang="en-US"/>
              <a:t> Double-click or drag </a:t>
            </a:r>
            <a:r>
              <a:rPr b="1" lang="en-US"/>
              <a:t>country</a:t>
            </a:r>
            <a:r>
              <a:rPr lang="en-US"/>
              <a:t> and </a:t>
            </a:r>
            <a:r>
              <a:rPr b="1" lang="en-US"/>
              <a:t>countrylanguage</a:t>
            </a:r>
            <a:r>
              <a:rPr lang="en-US"/>
              <a:t> table into the join canvas</a:t>
            </a:r>
            <a:r>
              <a:rPr lang="en-US">
                <a:solidFill>
                  <a:srgbClr val="333333"/>
                </a:solidFill>
              </a:rPr>
              <a:t>.</a:t>
            </a:r>
            <a:endParaRPr/>
          </a:p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the tables using joins, cont’d</a:t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100" y="2748050"/>
            <a:ext cx="11902798" cy="45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0100" y="7472575"/>
            <a:ext cx="12258527" cy="40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Step 4: </a:t>
            </a:r>
            <a:r>
              <a:rPr lang="en-US"/>
              <a:t>Click the </a:t>
            </a:r>
            <a:r>
              <a:rPr b="1" lang="en-US"/>
              <a:t>join icon</a:t>
            </a:r>
            <a:r>
              <a:rPr lang="en-US"/>
              <a:t> to configure the join.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In this use case, we’ll use </a:t>
            </a:r>
            <a:r>
              <a:rPr b="1" lang="en-US"/>
              <a:t>inner join</a:t>
            </a:r>
            <a:r>
              <a:rPr lang="en-US"/>
              <a:t> to join the tables.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The join clause is </a:t>
            </a:r>
            <a:r>
              <a:rPr b="1" lang="en-US"/>
              <a:t>country code</a:t>
            </a:r>
            <a:r>
              <a:rPr lang="en-US"/>
              <a:t>.</a:t>
            </a:r>
            <a:endParaRPr/>
          </a:p>
        </p:txBody>
      </p:sp>
      <p:sp>
        <p:nvSpPr>
          <p:cNvPr id="366" name="Google Shape;366;p4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the tables using joins, cont’d</a:t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100" y="2748050"/>
            <a:ext cx="12227075" cy="88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74" name="Google Shape;374;p50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{C7FAE6EC-A742-4FC2-A93B-190C702AEC89}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Manually join tables using joins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aggregating, binning, and grouping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Create and use bins and groups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filtering capabilities of Tableau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75" name="Google Shape;375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266171"/>
            <a:ext cx="517525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Data integrity</a:t>
            </a:r>
            <a:endParaRPr/>
          </a:p>
        </p:txBody>
      </p:sp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Let’s look at the summary </a:t>
            </a:r>
            <a:r>
              <a:rPr b="1" lang="en-US"/>
              <a:t>population data by country.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Does this data make sense?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619125" lvl="1" marL="9239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Is the population supposed to be in billions?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619125" lvl="1" marL="9239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Are there 212 billion people in Brazil?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What could be wrong? 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id="384" name="Google Shape;38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4450" y="2580962"/>
            <a:ext cx="11610851" cy="973932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831200" y="3073275"/>
            <a:ext cx="152094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1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Sometimes it makes sense to format a column into chunks. </a:t>
            </a:r>
            <a:br>
              <a:rPr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Aggregating: Using a formula to calculate on some grouping of the data.</a:t>
            </a:r>
            <a:br>
              <a:rPr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Binning: Sorting continuous data into bins by value.</a:t>
            </a:r>
            <a:br>
              <a:rPr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Grouping: Using manual assignment to categorize data.</a:t>
            </a:r>
            <a:endParaRPr sz="4000"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-4111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Apply these with the dropdown menu to the right of each column.</a:t>
            </a:r>
            <a:endParaRPr sz="4000"/>
          </a:p>
        </p:txBody>
      </p:sp>
      <p:sp>
        <p:nvSpPr>
          <p:cNvPr id="392" name="Google Shape;392;p5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Aggregating, binning, and grouping</a:t>
            </a:r>
            <a:endParaRPr/>
          </a:p>
        </p:txBody>
      </p:sp>
      <p:pic>
        <p:nvPicPr>
          <p:cNvPr id="393" name="Google Shape;3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0513" y="2982543"/>
            <a:ext cx="66675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/>
          <p:nvPr/>
        </p:nvSpPr>
        <p:spPr>
          <a:xfrm>
            <a:off x="18202363" y="5676038"/>
            <a:ext cx="3803700" cy="1296900"/>
          </a:xfrm>
          <a:prstGeom prst="rect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2"/>
          <p:cNvSpPr/>
          <p:nvPr/>
        </p:nvSpPr>
        <p:spPr>
          <a:xfrm>
            <a:off x="18097788" y="3953338"/>
            <a:ext cx="567600" cy="581400"/>
          </a:xfrm>
          <a:prstGeom prst="rect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52"/>
          <p:cNvCxnSpPr>
            <a:stCxn id="395" idx="2"/>
          </p:cNvCxnSpPr>
          <p:nvPr/>
        </p:nvCxnSpPr>
        <p:spPr>
          <a:xfrm>
            <a:off x="18381588" y="4534738"/>
            <a:ext cx="0" cy="11148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Selecting any of these options will make new columns from the original column with some sort of summary of the column.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rPr lang="en-US"/>
              <a:t> </a:t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Let’s try this out on some of the world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Where do these groups appear?</a:t>
            </a:r>
            <a:endParaRPr/>
          </a:p>
        </p:txBody>
      </p:sp>
      <p:pic>
        <p:nvPicPr>
          <p:cNvPr id="405" name="Google Shape;4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8500" y="3073274"/>
            <a:ext cx="8219045" cy="9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831200" y="3073275"/>
            <a:ext cx="8369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1962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We will look at the</a:t>
            </a:r>
            <a:r>
              <a:rPr b="1" lang="en-US"/>
              <a:t> total population by continent.</a:t>
            </a:r>
            <a:endParaRPr b="1"/>
          </a:p>
        </p:txBody>
      </p:sp>
      <p:sp>
        <p:nvSpPr>
          <p:cNvPr id="413" name="Google Shape;413;p5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Data visualization: bar chart</a:t>
            </a:r>
            <a:endParaRPr/>
          </a:p>
        </p:txBody>
      </p:sp>
      <p:pic>
        <p:nvPicPr>
          <p:cNvPr id="414" name="Google Shape;4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264" y="3362638"/>
            <a:ext cx="11598973" cy="853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Sorting</a:t>
            </a:r>
            <a:endParaRPr/>
          </a:p>
        </p:txBody>
      </p:sp>
      <p:pic>
        <p:nvPicPr>
          <p:cNvPr id="422" name="Google Shape;42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9125" y="2801025"/>
            <a:ext cx="9196184" cy="956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55"/>
          <p:cNvCxnSpPr/>
          <p:nvPr/>
        </p:nvCxnSpPr>
        <p:spPr>
          <a:xfrm>
            <a:off x="8800425" y="5095400"/>
            <a:ext cx="4777500" cy="12078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19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We can </a:t>
            </a:r>
            <a:r>
              <a:rPr b="1" lang="en-US"/>
              <a:t>sort by total population</a:t>
            </a:r>
            <a:r>
              <a:rPr lang="en-US"/>
              <a:t> by using this icon, located on the appropriate axis.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425" name="Google Shape;425;p5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Data integrity</a:t>
            </a:r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Does this data make sense?</a:t>
            </a:r>
            <a:endParaRPr/>
          </a:p>
          <a:p>
            <a:pPr indent="-619125" lvl="1" marL="9239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Are there more people in South America than Asia?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What could be wrong? 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In today’s Exercises, we will ask you to:</a:t>
            </a:r>
            <a:endParaRPr/>
          </a:p>
          <a:p>
            <a:pPr indent="-619125" lvl="1" marL="9239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Rebuild these figures in your book.</a:t>
            </a:r>
            <a:endParaRPr/>
          </a:p>
          <a:p>
            <a:pPr indent="-619125" lvl="1" marL="9239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Look for data integrity issues. 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We will come back to fix them.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5475" y="2497030"/>
            <a:ext cx="8839200" cy="10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162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Import data with the </a:t>
            </a:r>
            <a:r>
              <a:rPr b="1" lang="en-US" sz="4000"/>
              <a:t>Connect</a:t>
            </a:r>
            <a:r>
              <a:rPr lang="en-US" sz="4000"/>
              <a:t> panel.</a:t>
            </a:r>
            <a:endParaRPr sz="4000"/>
          </a:p>
          <a:p>
            <a:pPr indent="0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-411162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Supports multiple formats such as: 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Microsoft Excel (.xlsx).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Text (.txt, .csv).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JSON (.json).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PDF (.pdf).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R data format (.RData).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-4111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Supports Database Connections such as: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MySQL.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Oracle.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Redshift.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000"/>
          </a:p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Recap: importing data</a:t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5924" y="2739343"/>
            <a:ext cx="9433051" cy="974167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Check the data – the only way such high numbers are arising is that the </a:t>
            </a:r>
            <a:r>
              <a:rPr b="1" lang="en-US"/>
              <a:t>aggregation</a:t>
            </a:r>
            <a:r>
              <a:rPr lang="en-US"/>
              <a:t> of population is wrong.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We want to calculate the population per continent with each country only represented </a:t>
            </a:r>
            <a:r>
              <a:rPr b="1" lang="en-US"/>
              <a:t>once</a:t>
            </a:r>
            <a:r>
              <a:rPr lang="en-US"/>
              <a:t>. </a:t>
            </a:r>
            <a:br>
              <a:rPr lang="en-US"/>
            </a:b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We can apply the </a:t>
            </a:r>
            <a:r>
              <a:rPr b="1" lang="en-US"/>
              <a:t>ATTR (Attribute)</a:t>
            </a:r>
            <a:r>
              <a:rPr lang="en-US"/>
              <a:t> argument to tell Tableau that the populations are an attribute of each country.</a:t>
            </a:r>
            <a:endParaRPr/>
          </a:p>
        </p:txBody>
      </p:sp>
      <p:sp>
        <p:nvSpPr>
          <p:cNvPr id="441" name="Google Shape;441;p5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Aggregation in the data</a:t>
            </a:r>
            <a:endParaRPr/>
          </a:p>
        </p:txBody>
      </p:sp>
      <p:sp>
        <p:nvSpPr>
          <p:cNvPr id="442" name="Google Shape;442;p57"/>
          <p:cNvSpPr txBox="1"/>
          <p:nvPr/>
        </p:nvSpPr>
        <p:spPr>
          <a:xfrm>
            <a:off x="12874000" y="8327525"/>
            <a:ext cx="106227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1" lang="en-US" sz="42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Brazil has 170 million people.</a:t>
            </a:r>
            <a:endParaRPr b="1" i="1" sz="42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3" name="Google Shape;44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4000" y="3107305"/>
            <a:ext cx="11052799" cy="491878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Aggregation and attribute</a:t>
            </a:r>
            <a:endParaRPr/>
          </a:p>
        </p:txBody>
      </p:sp>
      <p:sp>
        <p:nvSpPr>
          <p:cNvPr id="451" name="Google Shape;451;p58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Look closely at the row and column shelves in the pills above the graph.</a:t>
            </a:r>
            <a:endParaRPr/>
          </a:p>
          <a:p>
            <a:pPr indent="0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Population is being aggregated as a </a:t>
            </a:r>
            <a:r>
              <a:rPr b="1" lang="en-US"/>
              <a:t>sum</a:t>
            </a:r>
            <a:r>
              <a:rPr lang="en-US"/>
              <a:t> across all rows of each country.</a:t>
            </a:r>
            <a:br>
              <a:rPr lang="en-US"/>
            </a:br>
            <a:endParaRPr/>
          </a:p>
          <a:p>
            <a:pPr indent="-4238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Use the drop down in the pill and switch the aggregation to </a:t>
            </a:r>
            <a:r>
              <a:rPr b="1" lang="en-US"/>
              <a:t>“Attribute.”</a:t>
            </a:r>
            <a:r>
              <a:rPr lang="en-US"/>
              <a:t> </a:t>
            </a:r>
            <a:endParaRPr/>
          </a:p>
          <a:p>
            <a:pPr indent="0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This means that the country level values are taken as an </a:t>
            </a:r>
            <a:r>
              <a:rPr b="1" lang="en-US"/>
              <a:t>attribute</a:t>
            </a:r>
            <a:r>
              <a:rPr lang="en-US"/>
              <a:t> of the data rather than being further aggregated.</a:t>
            </a:r>
            <a:endParaRPr/>
          </a:p>
        </p:txBody>
      </p:sp>
      <p:pic>
        <p:nvPicPr>
          <p:cNvPr id="452" name="Google Shape;4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5525" y="2758311"/>
            <a:ext cx="7290229" cy="17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33950" y="4888561"/>
            <a:ext cx="4400550" cy="5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48125" y="10399722"/>
            <a:ext cx="7349114" cy="17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Now we are treating the country populations on each row as the whole population of each country, in other words as an</a:t>
            </a:r>
            <a:r>
              <a:rPr b="1" lang="en-US"/>
              <a:t> attribute </a:t>
            </a:r>
            <a:r>
              <a:rPr lang="en-US"/>
              <a:t>of the country.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Before, Tableau was treating each row as a part of each country’s population and summing it together. 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We verify this by noting that the country populations are now as expected.</a:t>
            </a:r>
            <a:endParaRPr/>
          </a:p>
        </p:txBody>
      </p:sp>
      <p:sp>
        <p:nvSpPr>
          <p:cNvPr id="462" name="Google Shape;462;p5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How has our visualization changed?</a:t>
            </a:r>
            <a:endParaRPr/>
          </a:p>
        </p:txBody>
      </p:sp>
      <p:pic>
        <p:nvPicPr>
          <p:cNvPr id="463" name="Google Shape;4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5175" y="2786630"/>
            <a:ext cx="10861424" cy="932758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Aggregation: get population density</a:t>
            </a:r>
            <a:endParaRPr/>
          </a:p>
        </p:txBody>
      </p:sp>
      <p:sp>
        <p:nvSpPr>
          <p:cNvPr id="471" name="Google Shape;471;p6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Let’s try plotting </a:t>
            </a:r>
            <a:r>
              <a:rPr b="1" lang="en-US"/>
              <a:t>population density</a:t>
            </a:r>
            <a:r>
              <a:rPr lang="en-US"/>
              <a:t>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Font typeface="Lato"/>
              <a:buChar char="○"/>
            </a:pPr>
            <a:r>
              <a:rPr lang="en-US"/>
              <a:t>First, we add an aggregating dimension in the </a:t>
            </a:r>
            <a:r>
              <a:rPr b="1" lang="en-US"/>
              <a:t>Columns</a:t>
            </a:r>
            <a:r>
              <a:rPr lang="en-US"/>
              <a:t> field.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Then we write the aggregating formula in the </a:t>
            </a:r>
            <a:r>
              <a:rPr b="1" lang="en-US"/>
              <a:t>Rows</a:t>
            </a:r>
            <a:r>
              <a:rPr lang="en-US"/>
              <a:t> field. </a:t>
            </a: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When we press enter, Tableau makes an </a:t>
            </a:r>
            <a:r>
              <a:rPr b="1" lang="en-US"/>
              <a:t>aggregation formula</a:t>
            </a:r>
            <a:r>
              <a:rPr lang="en-US"/>
              <a:t> that calculates the new value per region. </a:t>
            </a:r>
            <a:br>
              <a:rPr lang="en-US"/>
            </a:br>
            <a:endParaRPr/>
          </a:p>
          <a:p>
            <a:pPr indent="-495300" lvl="2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Note that this is </a:t>
            </a:r>
            <a:r>
              <a:rPr i="1" lang="en-US"/>
              <a:t>not</a:t>
            </a:r>
            <a:r>
              <a:rPr lang="en-US"/>
              <a:t> a new column – rather, it is cast as </a:t>
            </a:r>
            <a:r>
              <a:rPr b="1" lang="en-US"/>
              <a:t>“AGG().”</a:t>
            </a:r>
            <a:endParaRPr/>
          </a:p>
        </p:txBody>
      </p:sp>
      <p:pic>
        <p:nvPicPr>
          <p:cNvPr id="472" name="Google Shape;47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7925" y="3819650"/>
            <a:ext cx="9623351" cy="105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97927" y="6038927"/>
            <a:ext cx="8564374" cy="64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481" name="Google Shape;481;p6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82" name="Google Shape;482;p61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{C7FAE6EC-A742-4FC2-A93B-190C702AEC89}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Manually join tables using joins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aggregating, binning, and grouping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Create and use bins and groups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filtering capabilities of Tableau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483" name="Google Shape;48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26617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256771"/>
            <a:ext cx="517525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Now we will create </a:t>
            </a:r>
            <a:r>
              <a:rPr b="1" lang="en-US"/>
              <a:t>bins</a:t>
            </a:r>
            <a:r>
              <a:rPr lang="en-US"/>
              <a:t> based on the country’s population.</a:t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Binning can help us group many </a:t>
            </a:r>
            <a:r>
              <a:rPr b="1" lang="en-US"/>
              <a:t>continuous values</a:t>
            </a:r>
            <a:r>
              <a:rPr lang="en-US"/>
              <a:t> into smaller bins, or numerical ranges, for easier analysis.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91" name="Google Shape;491;p6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Binning</a:t>
            </a:r>
            <a:endParaRPr/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225" y="5773125"/>
            <a:ext cx="8100977" cy="67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4959" y="6965688"/>
            <a:ext cx="9831816" cy="431631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831200" y="3073275"/>
            <a:ext cx="97578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We can now can see that most countries fall into the bin with the smallest values.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Note that we are using the population attribute to keep Tableau from counting countries multiple times.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501" name="Google Shape;501;p6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Binning, cont’d.</a:t>
            </a:r>
            <a:endParaRPr/>
          </a:p>
        </p:txBody>
      </p:sp>
      <p:pic>
        <p:nvPicPr>
          <p:cNvPr id="502" name="Google Shape;5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9000" y="4093375"/>
            <a:ext cx="12589952" cy="698002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If your data can be classed into obvious or natural categories, you might want to organize them using </a:t>
            </a:r>
            <a:r>
              <a:rPr b="1" lang="en-US"/>
              <a:t>grouping.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You can specify groups manually.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For instance, languages might be grouped into different classes alphabetically.</a:t>
            </a:r>
            <a:endParaRPr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510" name="Google Shape;510;p6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Grouping</a:t>
            </a:r>
            <a:endParaRPr/>
          </a:p>
        </p:txBody>
      </p:sp>
      <p:pic>
        <p:nvPicPr>
          <p:cNvPr id="511" name="Google Shape;51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250" y="2560655"/>
            <a:ext cx="9496425" cy="95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Knowledge check 3</a:t>
            </a:r>
            <a:endParaRPr/>
          </a:p>
        </p:txBody>
      </p:sp>
      <p:sp>
        <p:nvSpPr>
          <p:cNvPr id="518" name="Google Shape;518;p6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831200" y="10698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Exercise 3</a:t>
            </a:r>
            <a:endParaRPr/>
          </a:p>
        </p:txBody>
      </p:sp>
      <p:sp>
        <p:nvSpPr>
          <p:cNvPr id="524" name="Google Shape;524;p6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Let’s import some pieces of the world dataset today and see what sort of insights we can reveal.</a:t>
            </a:r>
            <a:endParaRPr/>
          </a:p>
          <a:p>
            <a:pPr indent="-157161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Click the </a:t>
            </a:r>
            <a:r>
              <a:rPr b="1" lang="en-US"/>
              <a:t>“More...”</a:t>
            </a:r>
            <a:r>
              <a:rPr lang="en-US"/>
              <a:t> item to browse your local CSV files.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Import World Data : CSV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54645" l="0" r="34542" t="0"/>
          <a:stretch/>
        </p:blipFill>
        <p:spPr>
          <a:xfrm>
            <a:off x="11730700" y="3123475"/>
            <a:ext cx="11795799" cy="844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12034075" y="10363375"/>
            <a:ext cx="4432800" cy="730200"/>
          </a:xfrm>
          <a:prstGeom prst="rect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9400050" y="10134175"/>
            <a:ext cx="1863000" cy="11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531" name="Google Shape;531;p6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32" name="Google Shape;532;p67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{C7FAE6EC-A742-4FC2-A93B-190C702AEC89}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Manually join tables using joins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aggregating, binning, and grouping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Create and use bins and groups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filtering capabilities of Tableau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533" name="Google Shape;5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26617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25677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6323571"/>
            <a:ext cx="517525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3</a:t>
            </a:r>
            <a:endParaRPr/>
          </a:p>
        </p:txBody>
      </p:sp>
      <p:sp>
        <p:nvSpPr>
          <p:cNvPr id="542" name="Google Shape;542;p6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Recap: World Database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831200" y="3073275"/>
            <a:ext cx="9005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For now, import the following three CSV files: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country.csv</a:t>
            </a:r>
            <a:br>
              <a:rPr b="1" lang="en-US"/>
            </a:b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city.csv</a:t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countrylanguage.csv</a:t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We’ll use the other CSV files during our Exercises.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875" y="2419346"/>
            <a:ext cx="12764407" cy="97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Recap: joining datasets using Relationships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762000" lvl="0" marL="1092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It is often necessary to combine data from multiple places - different tables or even data sources - to perform a desired analysis.</a:t>
            </a:r>
            <a:br>
              <a:rPr lang="en-US" sz="4000"/>
            </a:br>
            <a:endParaRPr sz="4000"/>
          </a:p>
          <a:p>
            <a:pPr indent="-762000" lvl="0" marL="1092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Previously, Tableau utilized </a:t>
            </a:r>
            <a:r>
              <a:rPr b="1" lang="en-US" sz="4000"/>
              <a:t>joins</a:t>
            </a:r>
            <a:r>
              <a:rPr lang="en-US" sz="4000"/>
              <a:t> in order to merge and combine data in strategic ways.</a:t>
            </a:r>
            <a:br>
              <a:rPr lang="en-US" sz="4000"/>
            </a:br>
            <a:endParaRPr sz="4000"/>
          </a:p>
          <a:p>
            <a:pPr indent="-762000" lvl="0" marL="1092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While it is still possible to perform traditional joins in Tableau, it is no longer the default option.</a:t>
            </a:r>
            <a:br>
              <a:rPr lang="en-US" sz="4000"/>
            </a:br>
            <a:endParaRPr sz="4000"/>
          </a:p>
          <a:p>
            <a:pPr indent="-762000" lvl="0" marL="1092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Tableau has introduced a feature called </a:t>
            </a:r>
            <a:r>
              <a:rPr b="1" lang="en-US" sz="4000"/>
              <a:t>Relationships</a:t>
            </a:r>
            <a:r>
              <a:rPr lang="en-US" sz="4000"/>
              <a:t> to minimize the amount of data pre-processing required to visualize related datasets in multiple ways.</a:t>
            </a:r>
            <a:endParaRPr/>
          </a:p>
        </p:txBody>
      </p:sp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98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-US" sz="4000"/>
              <a:t>A single relationship will support all join types at the same time.</a:t>
            </a:r>
            <a:br>
              <a:rPr lang="en-US" sz="4000"/>
            </a:br>
            <a:endParaRPr sz="4000"/>
          </a:p>
          <a:p>
            <a:pPr indent="-698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-US" sz="4000"/>
              <a:t>For </a:t>
            </a:r>
            <a:r>
              <a:rPr b="1" lang="en-US" sz="4000"/>
              <a:t>Measures</a:t>
            </a:r>
            <a:r>
              <a:rPr lang="en-US" sz="4000"/>
              <a:t>, this means </a:t>
            </a:r>
            <a:r>
              <a:rPr b="1" lang="en-US" sz="4000"/>
              <a:t>all values are always retained</a:t>
            </a:r>
            <a:r>
              <a:rPr lang="en-US" sz="4000"/>
              <a:t>, even if they’re unmatched nulls (not missing values).</a:t>
            </a:r>
            <a:br>
              <a:rPr lang="en-US" sz="4000"/>
            </a:br>
            <a:endParaRPr sz="4000"/>
          </a:p>
          <a:p>
            <a:pPr indent="-698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-US" sz="4000"/>
              <a:t>For </a:t>
            </a:r>
            <a:r>
              <a:rPr b="1" lang="en-US" sz="4000"/>
              <a:t>Dimensions</a:t>
            </a:r>
            <a:r>
              <a:rPr lang="en-US" sz="4000"/>
              <a:t>, relevant domains will be displayed </a:t>
            </a:r>
            <a:r>
              <a:rPr b="1" lang="en-US" sz="4000"/>
              <a:t>across tables</a:t>
            </a:r>
            <a:r>
              <a:rPr lang="en-US" sz="4000"/>
              <a:t>, and Tableau will display all values in the domain by default (even if there are no matching Measure values).</a:t>
            </a:r>
            <a:endParaRPr sz="4000"/>
          </a:p>
        </p:txBody>
      </p:sp>
      <p:sp>
        <p:nvSpPr>
          <p:cNvPr id="311" name="Google Shape;311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Recap: Relationships are contextual joins</a:t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6600" y="3941372"/>
            <a:ext cx="10953750" cy="60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12356925" y="8943825"/>
            <a:ext cx="10013100" cy="3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i="1" lang="en-US"/>
              <a:t>What dimension serves as the key linking city.csv and countrylanguage.csv to country.csv? </a:t>
            </a:r>
            <a:endParaRPr i="1"/>
          </a:p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manually joining dataset using joins</a:t>
            </a:r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 rotWithShape="1">
          <a:blip r:embed="rId3">
            <a:alphaModFix/>
          </a:blip>
          <a:srcRect b="42226" l="26535" r="0" t="0"/>
          <a:stretch/>
        </p:blipFill>
        <p:spPr>
          <a:xfrm>
            <a:off x="10036800" y="3384325"/>
            <a:ext cx="13668501" cy="70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831200" y="3073275"/>
            <a:ext cx="86349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4000"/>
              <a:buFont typeface="Century Gothic"/>
              <a:buChar char="●"/>
            </a:pPr>
            <a:r>
              <a:rPr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Previously, Tableau utilized </a:t>
            </a:r>
            <a:r>
              <a:rPr b="1"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joins</a:t>
            </a:r>
            <a:r>
              <a:rPr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order to merge and combine data.</a:t>
            </a:r>
            <a:br>
              <a:rPr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40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4000"/>
              <a:buFont typeface="Century Gothic"/>
              <a:buChar char="●"/>
            </a:pPr>
            <a:r>
              <a:rPr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still possible to join tables </a:t>
            </a:r>
            <a:r>
              <a:rPr b="1"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manually</a:t>
            </a:r>
            <a:r>
              <a:rPr lang="en-US" sz="40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specifying the precise variables the datasets will use as common keys, but this functionality is no longer the default.</a:t>
            </a:r>
            <a:endParaRPr sz="40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Warm-up: finding a dataset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5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23862" lvl="0" marL="461962" rtl="0" algn="l"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/>
              <a:t>Spend a few minutes looking through the </a:t>
            </a:r>
            <a:r>
              <a:rPr b="1"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</a:t>
            </a: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(link)</a:t>
            </a:r>
            <a:r>
              <a:rPr lang="en-US"/>
              <a:t> or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b="1" lang="en-US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Data.World </a:t>
            </a:r>
            <a:r>
              <a:rPr lang="en-US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(link)</a:t>
            </a:r>
            <a:r>
              <a:rPr lang="en-US"/>
              <a:t> repository.  </a:t>
            </a:r>
            <a:br>
              <a:rPr lang="en-US"/>
            </a:br>
            <a:endParaRPr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i="1" lang="en-US"/>
              <a:t>What kinds of data do you see that you might be interested in working with?</a:t>
            </a:r>
            <a:br>
              <a:rPr i="1" lang="en-US"/>
            </a:br>
            <a:endParaRPr i="1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i="1" lang="en-US"/>
              <a:t>What kinds of data might you want to try to combine?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38" name="Google Shape;338;p46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{C7FAE6EC-A742-4FC2-A93B-190C702AEC89}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Manually join tables using joins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aggregating, binning, and grouping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Create and use bins and groups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Explore filtering capabilities of Tableau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